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000" autoAdjust="0"/>
  </p:normalViewPr>
  <p:slideViewPr>
    <p:cSldViewPr snapToGrid="0">
      <p:cViewPr varScale="1">
        <p:scale>
          <a:sx n="72" d="100"/>
          <a:sy n="72" d="100"/>
        </p:scale>
        <p:origin x="11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K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19EC1-A892-4C0B-8E53-D0CC742574A7}" type="datetimeFigureOut">
              <a:rPr lang="en-KE" smtClean="0"/>
              <a:t>31/07/2021</a:t>
            </a:fld>
            <a:endParaRPr lang="en-K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K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K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K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D76CAEE-662A-4A44-B816-52A4A8A82640}" type="slidenum">
              <a:rPr lang="en-KE" smtClean="0"/>
              <a:t>‹#›</a:t>
            </a:fld>
            <a:endParaRPr lang="en-KE"/>
          </a:p>
        </p:txBody>
      </p:sp>
    </p:spTree>
    <p:extLst>
      <p:ext uri="{BB962C8B-B14F-4D97-AF65-F5344CB8AC3E}">
        <p14:creationId xmlns:p14="http://schemas.microsoft.com/office/powerpoint/2010/main" val="44938277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E101A"/>
                </a:solidFill>
                <a:effectLst/>
                <a:latin typeface="Times New Roman" panose="02020603050405020304" pitchFamily="18" charset="0"/>
                <a:ea typeface="Times New Roman" panose="02020603050405020304" pitchFamily="18" charset="0"/>
              </a:rPr>
              <a:t>In all these, the consumers have had the last laugh since all these entrepreneurial aspects are aimed at making sure the lives of the end consumers are made easier and, in return, earn the trust and loyalty of the consumer. As such, entrepreneurship is more of a career opportunity, with new business startups coupled with increased job opportunities within the society. With the view of it being a catalyst to national welfare, entrepreneurship is increasingly gathering global interest in the education sector </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(Van </a:t>
            </a:r>
            <a:r>
              <a:rPr lang="en-US" sz="1800" dirty="0" err="1">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Stel</a:t>
            </a: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 et al., 2021)</a:t>
            </a:r>
            <a:r>
              <a:rPr lang="en-US" sz="1800" dirty="0">
                <a:solidFill>
                  <a:srgbClr val="0E101A"/>
                </a:solidFill>
                <a:effectLst/>
                <a:latin typeface="Times New Roman" panose="02020603050405020304" pitchFamily="18" charset="0"/>
                <a:ea typeface="Times New Roman" panose="02020603050405020304" pitchFamily="18" charset="0"/>
              </a:rPr>
              <a:t>. Governments are urging tutors and professionals to incorporate entrepreneurial studies into every course to equip everyone: entrepreneurship education (EE).</a:t>
            </a:r>
            <a:endParaRPr lang="en-KE" dirty="0"/>
          </a:p>
        </p:txBody>
      </p:sp>
      <p:sp>
        <p:nvSpPr>
          <p:cNvPr id="4" name="Slide Number Placeholder 3"/>
          <p:cNvSpPr>
            <a:spLocks noGrp="1"/>
          </p:cNvSpPr>
          <p:nvPr>
            <p:ph type="sldNum" sz="quarter" idx="5"/>
          </p:nvPr>
        </p:nvSpPr>
        <p:spPr/>
        <p:txBody>
          <a:bodyPr/>
          <a:lstStyle/>
          <a:p>
            <a:fld id="{8D76CAEE-662A-4A44-B816-52A4A8A82640}" type="slidenum">
              <a:rPr lang="en-KE" smtClean="0"/>
              <a:t>2</a:t>
            </a:fld>
            <a:endParaRPr lang="en-KE"/>
          </a:p>
        </p:txBody>
      </p:sp>
    </p:spTree>
    <p:extLst>
      <p:ext uri="{BB962C8B-B14F-4D97-AF65-F5344CB8AC3E}">
        <p14:creationId xmlns:p14="http://schemas.microsoft.com/office/powerpoint/2010/main" val="253223019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As a career exploration intervention that enhances career development through career reflection, EE has several variations that differ in terms of objectives, content, assessments, target group, and pedagogies. Despite the differences and variations, all these EE aspects share a common denominator which is to introduce entrepreneurship into the educational setting (Nabi and Akhtar, 2021). The pedagogics that EE encompasses range from learning about entrepreneurship theoretically to experiential learning through entrepreneurship practice engagement. Thus, EE is more situated at the intersection of theoretical and practical learning. From a career developmental perspective, EE encourages students to use their other skills more than those normally in an education setting (Jana, 2020). Therefore, it serves as a space for career reflection where students explore and self-actualize themselves on matters of entrepreneurship and about their opportunities in future careers.</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D76CAEE-662A-4A44-B816-52A4A8A82640}" type="slidenum">
              <a:rPr lang="en-KE" smtClean="0"/>
              <a:t>3</a:t>
            </a:fld>
            <a:endParaRPr lang="en-KE"/>
          </a:p>
        </p:txBody>
      </p:sp>
    </p:spTree>
    <p:extLst>
      <p:ext uri="{BB962C8B-B14F-4D97-AF65-F5344CB8AC3E}">
        <p14:creationId xmlns:p14="http://schemas.microsoft.com/office/powerpoint/2010/main" val="234590120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Therefore, there is the need to address this gap that is in existence. The gap is significant to the academic discipline and area of practice to show that entrepreneurship education course characteristics may positively impact students’ intentions to start their ventures.</a:t>
            </a:r>
            <a:endParaRPr lang="en-KE"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D76CAEE-662A-4A44-B816-52A4A8A82640}" type="slidenum">
              <a:rPr lang="en-KE" smtClean="0"/>
              <a:t>4</a:t>
            </a:fld>
            <a:endParaRPr lang="en-KE"/>
          </a:p>
        </p:txBody>
      </p:sp>
    </p:spTree>
    <p:extLst>
      <p:ext uri="{BB962C8B-B14F-4D97-AF65-F5344CB8AC3E}">
        <p14:creationId xmlns:p14="http://schemas.microsoft.com/office/powerpoint/2010/main" val="10842197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solidFill>
                  <a:srgbClr val="0E101A"/>
                </a:solidFill>
                <a:effectLst/>
                <a:latin typeface="Times New Roman" panose="02020603050405020304" pitchFamily="18" charset="0"/>
                <a:ea typeface="Times New Roman" panose="02020603050405020304" pitchFamily="18" charset="0"/>
              </a:rPr>
              <a:t>Based on the many definitions and approaches pegged on defining entrepreneurship, the paper deduced its definition of an entrepreneur. An entrepreneur is an individual who may have been impacted by EE and its characteristics, thus spurring the intent of starting their venture. Therefore, this research paper posits that to understand the effects of specific education components, it is vital that an individual design a practical entrepreneurship course or program. This is key since it helps provide students with a sense of the learning process and improve their understanding of entrepreneurship.</a:t>
            </a:r>
            <a:endParaRPr lang="en-KE" sz="1800" dirty="0">
              <a:effectLst/>
              <a:latin typeface="Times New Roman" panose="02020603050405020304" pitchFamily="18" charset="0"/>
              <a:ea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D76CAEE-662A-4A44-B816-52A4A8A82640}" type="slidenum">
              <a:rPr lang="en-KE" smtClean="0"/>
              <a:t>7</a:t>
            </a:fld>
            <a:endParaRPr lang="en-KE"/>
          </a:p>
        </p:txBody>
      </p:sp>
    </p:spTree>
    <p:extLst>
      <p:ext uri="{BB962C8B-B14F-4D97-AF65-F5344CB8AC3E}">
        <p14:creationId xmlns:p14="http://schemas.microsoft.com/office/powerpoint/2010/main" val="425303452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E101A"/>
                </a:solidFill>
                <a:effectLst/>
                <a:latin typeface="Times New Roman" panose="02020603050405020304" pitchFamily="18" charset="0"/>
                <a:ea typeface="Times New Roman" panose="02020603050405020304" pitchFamily="18" charset="0"/>
              </a:rPr>
              <a:t>This study will be anchored on understanding EE’s objectives and role in influencing intention. The study’s objective suggests that teaching entrepreneurial awakening, attitudes, intentions, and instincts is critical. The study will only incorporate courses of twelve to sixteen weeks, all of which have similar objectives.</a:t>
            </a:r>
            <a:endParaRPr lang="en-KE" dirty="0"/>
          </a:p>
        </p:txBody>
      </p:sp>
      <p:sp>
        <p:nvSpPr>
          <p:cNvPr id="4" name="Slide Number Placeholder 3"/>
          <p:cNvSpPr>
            <a:spLocks noGrp="1"/>
          </p:cNvSpPr>
          <p:nvPr>
            <p:ph type="sldNum" sz="quarter" idx="5"/>
          </p:nvPr>
        </p:nvSpPr>
        <p:spPr/>
        <p:txBody>
          <a:bodyPr/>
          <a:lstStyle/>
          <a:p>
            <a:fld id="{8D76CAEE-662A-4A44-B816-52A4A8A82640}" type="slidenum">
              <a:rPr lang="en-KE" smtClean="0"/>
              <a:t>8</a:t>
            </a:fld>
            <a:endParaRPr lang="en-KE"/>
          </a:p>
        </p:txBody>
      </p:sp>
    </p:spTree>
    <p:extLst>
      <p:ext uri="{BB962C8B-B14F-4D97-AF65-F5344CB8AC3E}">
        <p14:creationId xmlns:p14="http://schemas.microsoft.com/office/powerpoint/2010/main" val="39802568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Research Approach and Design- </a:t>
            </a:r>
            <a:r>
              <a:rPr lang="en-US" sz="1200" dirty="0">
                <a:solidFill>
                  <a:srgbClr val="0E101A"/>
                </a:solidFill>
                <a:effectLst/>
                <a:latin typeface="Times New Roman" panose="02020603050405020304" pitchFamily="18" charset="0"/>
                <a:ea typeface="Times New Roman" panose="02020603050405020304" pitchFamily="18" charset="0"/>
              </a:rPr>
              <a:t>The qualitative approach will not be appropriate in this research since the study will aim to develop a new theory for entrepreneurial education characteristics based on numerical data. Thus the quantitative approach will be the most applicable.</a:t>
            </a:r>
          </a:p>
          <a:p>
            <a:r>
              <a:rPr lang="en-US" sz="12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Sample</a:t>
            </a:r>
            <a:r>
              <a:rPr lang="en-US" b="1" dirty="0">
                <a:solidFill>
                  <a:srgbClr val="0E101A"/>
                </a:solidFill>
                <a:latin typeface="Calibri" panose="020F0502020204030204" pitchFamily="34" charset="0"/>
                <a:ea typeface="Times New Roman" panose="02020603050405020304" pitchFamily="18" charset="0"/>
                <a:cs typeface="Times New Roman" panose="02020603050405020304" pitchFamily="18" charset="0"/>
              </a:rPr>
              <a:t>- </a:t>
            </a:r>
            <a:r>
              <a:rPr lang="en-US" sz="1200" dirty="0">
                <a:solidFill>
                  <a:srgbClr val="0E101A"/>
                </a:solidFill>
                <a:effectLst/>
                <a:latin typeface="Times New Roman" panose="02020603050405020304" pitchFamily="18" charset="0"/>
                <a:ea typeface="Times New Roman" panose="02020603050405020304" pitchFamily="18" charset="0"/>
              </a:rPr>
              <a:t>Data will be collected from 10 colleges, five from London and five from New Delhi, and similar courses will be considered. A total of one thousand questionnaires will be distributed amongst these colleges. The stratified random sampling will be used in selecting colleges that offer courses of between 12 and 14 weeks in entrepreneurship.</a:t>
            </a:r>
          </a:p>
          <a:p>
            <a:r>
              <a:rPr lang="en-US" sz="12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Sample size</a:t>
            </a:r>
            <a:r>
              <a:rPr lang="en-US" b="1" dirty="0">
                <a:solidFill>
                  <a:srgbClr val="0E101A"/>
                </a:solidFill>
                <a:latin typeface="Calibri" panose="020F0502020204030204" pitchFamily="34" charset="0"/>
                <a:ea typeface="Times New Roman" panose="02020603050405020304" pitchFamily="18" charset="0"/>
                <a:cs typeface="Times New Roman" panose="02020603050405020304" pitchFamily="18" charset="0"/>
              </a:rPr>
              <a:t>- </a:t>
            </a:r>
            <a:r>
              <a:rPr lang="en-US" sz="1200" dirty="0">
                <a:solidFill>
                  <a:srgbClr val="0E101A"/>
                </a:solidFill>
                <a:effectLst/>
                <a:latin typeface="Times New Roman" panose="02020603050405020304" pitchFamily="18" charset="0"/>
                <a:ea typeface="Times New Roman" panose="02020603050405020304" pitchFamily="18" charset="0"/>
              </a:rPr>
              <a:t>Even though only ten universities will be focused on, the student population will still be quite large, totaling about 10,000 final-year students. The study will thus collect data from the final year students to save on cost, time, and logistical constraints. From a population of 10,000, the minimum required representative sample size would be 370 with a confidence level of 95% and a margin error of 5%.</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D76CAEE-662A-4A44-B816-52A4A8A82640}" type="slidenum">
              <a:rPr lang="en-KE" smtClean="0"/>
              <a:t>9</a:t>
            </a:fld>
            <a:endParaRPr lang="en-KE"/>
          </a:p>
        </p:txBody>
      </p:sp>
    </p:spTree>
    <p:extLst>
      <p:ext uri="{BB962C8B-B14F-4D97-AF65-F5344CB8AC3E}">
        <p14:creationId xmlns:p14="http://schemas.microsoft.com/office/powerpoint/2010/main" val="31157145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As such, this prompts the need to study the effectiveness of EE with regard to people’s intention to develop their businesses thus providing a good indicator for future entrepreneurial behavior. The study will therefore focus on assessing the impact of EE </a:t>
            </a:r>
            <a:r>
              <a:rPr lang="en-US" sz="1200" dirty="0" err="1">
                <a:effectLst/>
                <a:latin typeface="Times New Roman" panose="02020603050405020304" pitchFamily="18" charset="0"/>
                <a:ea typeface="Calibri" panose="020F0502020204030204" pitchFamily="34" charset="0"/>
                <a:cs typeface="Times New Roman" panose="02020603050405020304" pitchFamily="18" charset="0"/>
              </a:rPr>
              <a:t>programmes</a:t>
            </a:r>
            <a:r>
              <a:rPr lang="en-US" sz="1200" dirty="0">
                <a:effectLst/>
                <a:latin typeface="Times New Roman" panose="02020603050405020304" pitchFamily="18" charset="0"/>
                <a:ea typeface="Calibri" panose="020F0502020204030204" pitchFamily="34" charset="0"/>
                <a:cs typeface="Times New Roman" panose="02020603050405020304" pitchFamily="18" charset="0"/>
              </a:rPr>
              <a:t> on intention. </a:t>
            </a:r>
            <a:endParaRPr lang="en-KE"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KE" dirty="0"/>
          </a:p>
        </p:txBody>
      </p:sp>
      <p:sp>
        <p:nvSpPr>
          <p:cNvPr id="4" name="Slide Number Placeholder 3"/>
          <p:cNvSpPr>
            <a:spLocks noGrp="1"/>
          </p:cNvSpPr>
          <p:nvPr>
            <p:ph type="sldNum" sz="quarter" idx="5"/>
          </p:nvPr>
        </p:nvSpPr>
        <p:spPr/>
        <p:txBody>
          <a:bodyPr/>
          <a:lstStyle/>
          <a:p>
            <a:fld id="{8D76CAEE-662A-4A44-B816-52A4A8A82640}" type="slidenum">
              <a:rPr lang="en-KE" smtClean="0"/>
              <a:t>10</a:t>
            </a:fld>
            <a:endParaRPr lang="en-KE"/>
          </a:p>
        </p:txBody>
      </p:sp>
    </p:spTree>
    <p:extLst>
      <p:ext uri="{BB962C8B-B14F-4D97-AF65-F5344CB8AC3E}">
        <p14:creationId xmlns:p14="http://schemas.microsoft.com/office/powerpoint/2010/main" val="3553386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B96F114-0675-4E3A-9749-568D6D9D3E27}" type="datetimeFigureOut">
              <a:rPr lang="en-KE" smtClean="0"/>
              <a:t>31/07/2021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24526127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96F114-0675-4E3A-9749-568D6D9D3E27}" type="datetimeFigureOut">
              <a:rPr lang="en-KE" smtClean="0"/>
              <a:t>31/07/2021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39773026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96F114-0675-4E3A-9749-568D6D9D3E27}" type="datetimeFigureOut">
              <a:rPr lang="en-KE" smtClean="0"/>
              <a:t>31/07/2021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1278BC2-269A-4EF9-BC45-2191AC668ADC}" type="slidenum">
              <a:rPr lang="en-KE" smtClean="0"/>
              <a:t>‹#›</a:t>
            </a:fld>
            <a:endParaRPr lang="en-KE"/>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71056377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96F114-0675-4E3A-9749-568D6D9D3E27}" type="datetimeFigureOut">
              <a:rPr lang="en-KE" smtClean="0"/>
              <a:t>31/07/2021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305117530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96F114-0675-4E3A-9749-568D6D9D3E27}" type="datetimeFigureOut">
              <a:rPr lang="en-KE" smtClean="0"/>
              <a:t>31/07/2021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1278BC2-269A-4EF9-BC45-2191AC668ADC}" type="slidenum">
              <a:rPr lang="en-KE" smtClean="0"/>
              <a:t>‹#›</a:t>
            </a:fld>
            <a:endParaRPr lang="en-KE"/>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58283903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96F114-0675-4E3A-9749-568D6D9D3E27}" type="datetimeFigureOut">
              <a:rPr lang="en-KE" smtClean="0"/>
              <a:t>31/07/2021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44839680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96F114-0675-4E3A-9749-568D6D9D3E27}" type="datetimeFigureOut">
              <a:rPr lang="en-KE" smtClean="0"/>
              <a:t>31/07/2021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24334249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96F114-0675-4E3A-9749-568D6D9D3E27}" type="datetimeFigureOut">
              <a:rPr lang="en-KE" smtClean="0"/>
              <a:t>31/07/2021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3484679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B96F114-0675-4E3A-9749-568D6D9D3E27}" type="datetimeFigureOut">
              <a:rPr lang="en-KE" smtClean="0"/>
              <a:t>31/07/2021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24712454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B96F114-0675-4E3A-9749-568D6D9D3E27}" type="datetimeFigureOut">
              <a:rPr lang="en-KE" smtClean="0"/>
              <a:t>31/07/2021</a:t>
            </a:fld>
            <a:endParaRPr lang="en-KE"/>
          </a:p>
        </p:txBody>
      </p:sp>
      <p:sp>
        <p:nvSpPr>
          <p:cNvPr id="5" name="Footer Placeholder 4"/>
          <p:cNvSpPr>
            <a:spLocks noGrp="1"/>
          </p:cNvSpPr>
          <p:nvPr>
            <p:ph type="ftr" sz="quarter" idx="11"/>
          </p:nvPr>
        </p:nvSpPr>
        <p:spPr/>
        <p:txBody>
          <a:bodyPr/>
          <a:lstStyle/>
          <a:p>
            <a:endParaRPr lang="en-KE"/>
          </a:p>
        </p:txBody>
      </p:sp>
      <p:sp>
        <p:nvSpPr>
          <p:cNvPr id="6" name="Slide Number Placeholder 5"/>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36306243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96F114-0675-4E3A-9749-568D6D9D3E27}" type="datetimeFigureOut">
              <a:rPr lang="en-KE" smtClean="0"/>
              <a:t>31/07/2021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41202414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B96F114-0675-4E3A-9749-568D6D9D3E27}" type="datetimeFigureOut">
              <a:rPr lang="en-KE" smtClean="0"/>
              <a:t>31/07/2021</a:t>
            </a:fld>
            <a:endParaRPr lang="en-KE"/>
          </a:p>
        </p:txBody>
      </p:sp>
      <p:sp>
        <p:nvSpPr>
          <p:cNvPr id="8" name="Footer Placeholder 7"/>
          <p:cNvSpPr>
            <a:spLocks noGrp="1"/>
          </p:cNvSpPr>
          <p:nvPr>
            <p:ph type="ftr" sz="quarter" idx="11"/>
          </p:nvPr>
        </p:nvSpPr>
        <p:spPr/>
        <p:txBody>
          <a:bodyPr/>
          <a:lstStyle/>
          <a:p>
            <a:endParaRPr lang="en-KE"/>
          </a:p>
        </p:txBody>
      </p:sp>
      <p:sp>
        <p:nvSpPr>
          <p:cNvPr id="9" name="Slide Number Placeholder 8"/>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2506275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B96F114-0675-4E3A-9749-568D6D9D3E27}" type="datetimeFigureOut">
              <a:rPr lang="en-KE" smtClean="0"/>
              <a:t>31/07/2021</a:t>
            </a:fld>
            <a:endParaRPr lang="en-KE"/>
          </a:p>
        </p:txBody>
      </p:sp>
      <p:sp>
        <p:nvSpPr>
          <p:cNvPr id="4" name="Footer Placeholder 3"/>
          <p:cNvSpPr>
            <a:spLocks noGrp="1"/>
          </p:cNvSpPr>
          <p:nvPr>
            <p:ph type="ftr" sz="quarter" idx="11"/>
          </p:nvPr>
        </p:nvSpPr>
        <p:spPr/>
        <p:txBody>
          <a:bodyPr/>
          <a:lstStyle/>
          <a:p>
            <a:endParaRPr lang="en-KE"/>
          </a:p>
        </p:txBody>
      </p:sp>
      <p:sp>
        <p:nvSpPr>
          <p:cNvPr id="5" name="Slide Number Placeholder 4"/>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2519789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96F114-0675-4E3A-9749-568D6D9D3E27}" type="datetimeFigureOut">
              <a:rPr lang="en-KE" smtClean="0"/>
              <a:t>31/07/2021</a:t>
            </a:fld>
            <a:endParaRPr lang="en-KE"/>
          </a:p>
        </p:txBody>
      </p:sp>
      <p:sp>
        <p:nvSpPr>
          <p:cNvPr id="3" name="Footer Placeholder 2"/>
          <p:cNvSpPr>
            <a:spLocks noGrp="1"/>
          </p:cNvSpPr>
          <p:nvPr>
            <p:ph type="ftr" sz="quarter" idx="11"/>
          </p:nvPr>
        </p:nvSpPr>
        <p:spPr/>
        <p:txBody>
          <a:bodyPr/>
          <a:lstStyle/>
          <a:p>
            <a:endParaRPr lang="en-KE"/>
          </a:p>
        </p:txBody>
      </p:sp>
      <p:sp>
        <p:nvSpPr>
          <p:cNvPr id="4" name="Slide Number Placeholder 3"/>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29765902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B96F114-0675-4E3A-9749-568D6D9D3E27}" type="datetimeFigureOut">
              <a:rPr lang="en-KE" smtClean="0"/>
              <a:t>31/07/2021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31692418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B96F114-0675-4E3A-9749-568D6D9D3E27}" type="datetimeFigureOut">
              <a:rPr lang="en-KE" smtClean="0"/>
              <a:t>31/07/2021</a:t>
            </a:fld>
            <a:endParaRPr lang="en-KE"/>
          </a:p>
        </p:txBody>
      </p:sp>
      <p:sp>
        <p:nvSpPr>
          <p:cNvPr id="6" name="Footer Placeholder 5"/>
          <p:cNvSpPr>
            <a:spLocks noGrp="1"/>
          </p:cNvSpPr>
          <p:nvPr>
            <p:ph type="ftr" sz="quarter" idx="11"/>
          </p:nvPr>
        </p:nvSpPr>
        <p:spPr/>
        <p:txBody>
          <a:bodyPr/>
          <a:lstStyle/>
          <a:p>
            <a:endParaRPr lang="en-KE"/>
          </a:p>
        </p:txBody>
      </p:sp>
      <p:sp>
        <p:nvSpPr>
          <p:cNvPr id="7" name="Slide Number Placeholder 6"/>
          <p:cNvSpPr>
            <a:spLocks noGrp="1"/>
          </p:cNvSpPr>
          <p:nvPr>
            <p:ph type="sldNum" sz="quarter" idx="12"/>
          </p:nvPr>
        </p:nvSpPr>
        <p:spPr/>
        <p:txBody>
          <a:bodyPr/>
          <a:lstStyle/>
          <a:p>
            <a:fld id="{21278BC2-269A-4EF9-BC45-2191AC668ADC}" type="slidenum">
              <a:rPr lang="en-KE" smtClean="0"/>
              <a:t>‹#›</a:t>
            </a:fld>
            <a:endParaRPr lang="en-KE"/>
          </a:p>
        </p:txBody>
      </p:sp>
    </p:spTree>
    <p:extLst>
      <p:ext uri="{BB962C8B-B14F-4D97-AF65-F5344CB8AC3E}">
        <p14:creationId xmlns:p14="http://schemas.microsoft.com/office/powerpoint/2010/main" val="869377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EB96F114-0675-4E3A-9749-568D6D9D3E27}" type="datetimeFigureOut">
              <a:rPr lang="en-KE" smtClean="0"/>
              <a:t>31/07/2021</a:t>
            </a:fld>
            <a:endParaRPr lang="en-KE"/>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KE"/>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21278BC2-269A-4EF9-BC45-2191AC668ADC}" type="slidenum">
              <a:rPr lang="en-KE" smtClean="0"/>
              <a:t>‹#›</a:t>
            </a:fld>
            <a:endParaRPr lang="en-KE"/>
          </a:p>
        </p:txBody>
      </p:sp>
    </p:spTree>
    <p:extLst>
      <p:ext uri="{BB962C8B-B14F-4D97-AF65-F5344CB8AC3E}">
        <p14:creationId xmlns:p14="http://schemas.microsoft.com/office/powerpoint/2010/main" val="153289547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9E6EB-61D7-4C24-9124-E1E1953D6DB7}"/>
              </a:ext>
            </a:extLst>
          </p:cNvPr>
          <p:cNvSpPr>
            <a:spLocks noGrp="1"/>
          </p:cNvSpPr>
          <p:nvPr>
            <p:ph type="ctrTitle"/>
          </p:nvPr>
        </p:nvSpPr>
        <p:spPr>
          <a:xfrm>
            <a:off x="1507067" y="1488559"/>
            <a:ext cx="8338682" cy="4550734"/>
          </a:xfrm>
        </p:spPr>
        <p:txBody>
          <a:bodyPr/>
          <a:lstStyle/>
          <a:p>
            <a:pPr algn="ctr"/>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Impact of Entrepreneurship Education on Entrepreneurial Intention</a:t>
            </a:r>
            <a:br>
              <a:rPr lang="en-US" sz="36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Student’s Name</a:t>
            </a:r>
            <a:b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Department, University</a:t>
            </a:r>
            <a:b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Course Number and Name</a:t>
            </a:r>
            <a:b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Instructor’s Name</a:t>
            </a:r>
            <a:b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br>
            <a:r>
              <a:rPr lang="en-US" sz="3600"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Date</a:t>
            </a:r>
            <a:endParaRPr lang="en-KE" sz="8800" dirty="0">
              <a:solidFill>
                <a:schemeClr val="tx1"/>
              </a:solidFill>
            </a:endParaRPr>
          </a:p>
        </p:txBody>
      </p:sp>
    </p:spTree>
    <p:extLst>
      <p:ext uri="{BB962C8B-B14F-4D97-AF65-F5344CB8AC3E}">
        <p14:creationId xmlns:p14="http://schemas.microsoft.com/office/powerpoint/2010/main" val="424432240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C369C2-AE83-420B-A94E-9AE915EE3C9F}"/>
              </a:ext>
            </a:extLst>
          </p:cNvPr>
          <p:cNvSpPr>
            <a:spLocks noGrp="1"/>
          </p:cNvSpPr>
          <p:nvPr>
            <p:ph type="title"/>
          </p:nvPr>
        </p:nvSpPr>
        <p:spPr>
          <a:xfrm>
            <a:off x="677334" y="609600"/>
            <a:ext cx="8596668" cy="808383"/>
          </a:xfrm>
        </p:spPr>
        <p:txBody>
          <a:bodyPr>
            <a:normAutofit/>
          </a:bodyPr>
          <a:lstStyle/>
          <a:p>
            <a:pPr algn="ctr"/>
            <a:r>
              <a:rPr lang="en-US" sz="32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CONCLUSION</a:t>
            </a:r>
            <a:endParaRPr lang="en-KE" sz="5400" dirty="0">
              <a:solidFill>
                <a:schemeClr val="tx1"/>
              </a:solidFill>
            </a:endParaRPr>
          </a:p>
        </p:txBody>
      </p:sp>
      <p:sp>
        <p:nvSpPr>
          <p:cNvPr id="3" name="Content Placeholder 2">
            <a:extLst>
              <a:ext uri="{FF2B5EF4-FFF2-40B4-BE49-F238E27FC236}">
                <a16:creationId xmlns:a16="http://schemas.microsoft.com/office/drawing/2014/main" id="{F597EA16-A291-4E4E-BE19-614F1CA951D0}"/>
              </a:ext>
            </a:extLst>
          </p:cNvPr>
          <p:cNvSpPr>
            <a:spLocks noGrp="1"/>
          </p:cNvSpPr>
          <p:nvPr>
            <p:ph idx="1"/>
          </p:nvPr>
        </p:nvSpPr>
        <p:spPr>
          <a:xfrm>
            <a:off x="677334" y="1417983"/>
            <a:ext cx="8596668" cy="4623379"/>
          </a:xfrm>
        </p:spPr>
        <p:txBody>
          <a:bodyPr>
            <a:normAutofit/>
          </a:bodyPr>
          <a:lstStyle/>
          <a:p>
            <a:pPr>
              <a:buClr>
                <a:srgbClr val="0070C0"/>
              </a:buCl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The role that entrepreneurship plays in a country or a region is usually one that cannot be underestimated.</a:t>
            </a:r>
          </a:p>
          <a:p>
            <a:pPr>
              <a:buClr>
                <a:srgbClr val="0070C0"/>
              </a:buCl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Education on the other hand also has paramount significance in the development of a nation and thus why institutions of higher learning are paying much attention in promoting entrepreneurship education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programmes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t>
            </a:r>
          </a:p>
          <a:p>
            <a:pPr>
              <a:buClr>
                <a:srgbClr val="0070C0"/>
              </a:buCl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 wide range of entrepreneurial </a:t>
            </a:r>
            <a:r>
              <a:rPr lang="en-US" sz="2400" dirty="0" err="1">
                <a:effectLst/>
                <a:latin typeface="Times New Roman" panose="02020603050405020304" pitchFamily="18" charset="0"/>
                <a:ea typeface="Calibri" panose="020F0502020204030204" pitchFamily="34" charset="0"/>
                <a:cs typeface="Times New Roman" panose="02020603050405020304" pitchFamily="18" charset="0"/>
              </a:rPr>
              <a:t>programmes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 are today being offered at numerous levels of the education system yet there is still that can be praised from these initiatives. </a:t>
            </a:r>
          </a:p>
          <a:p>
            <a:pPr>
              <a:buClr>
                <a:srgbClr val="0070C0"/>
              </a:buClr>
            </a:pP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Unemployment has remained to be a thorn on the flesh for many governments. </a:t>
            </a:r>
            <a:endParaRPr lang="en-KE" sz="2400" dirty="0"/>
          </a:p>
        </p:txBody>
      </p:sp>
    </p:spTree>
    <p:extLst>
      <p:ext uri="{BB962C8B-B14F-4D97-AF65-F5344CB8AC3E}">
        <p14:creationId xmlns:p14="http://schemas.microsoft.com/office/powerpoint/2010/main" val="1215420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9B9E0-C200-4035-9839-D5AF87176C86}"/>
              </a:ext>
            </a:extLst>
          </p:cNvPr>
          <p:cNvSpPr>
            <a:spLocks noGrp="1"/>
          </p:cNvSpPr>
          <p:nvPr>
            <p:ph type="title"/>
          </p:nvPr>
        </p:nvSpPr>
        <p:spPr>
          <a:xfrm>
            <a:off x="677334" y="609600"/>
            <a:ext cx="8596668" cy="609600"/>
          </a:xfrm>
        </p:spPr>
        <p:txBody>
          <a:bodyPr>
            <a:normAutofit/>
          </a:bodyPr>
          <a:lstStyle/>
          <a:p>
            <a:pPr algn="ctr"/>
            <a:r>
              <a:rPr lang="en-US" sz="3200" b="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REFERENCES</a:t>
            </a:r>
            <a:endParaRPr lang="en-KE" sz="5400" dirty="0">
              <a:solidFill>
                <a:schemeClr val="tx1"/>
              </a:solidFill>
            </a:endParaRPr>
          </a:p>
        </p:txBody>
      </p:sp>
      <p:sp>
        <p:nvSpPr>
          <p:cNvPr id="3" name="Content Placeholder 2">
            <a:extLst>
              <a:ext uri="{FF2B5EF4-FFF2-40B4-BE49-F238E27FC236}">
                <a16:creationId xmlns:a16="http://schemas.microsoft.com/office/drawing/2014/main" id="{CE1C96F2-AE73-4FCD-9B4E-B209A7D11FBB}"/>
              </a:ext>
            </a:extLst>
          </p:cNvPr>
          <p:cNvSpPr>
            <a:spLocks noGrp="1"/>
          </p:cNvSpPr>
          <p:nvPr>
            <p:ph idx="1"/>
          </p:nvPr>
        </p:nvSpPr>
        <p:spPr>
          <a:xfrm>
            <a:off x="677333" y="1338470"/>
            <a:ext cx="10374979" cy="5380381"/>
          </a:xfrm>
        </p:spPr>
        <p:txBody>
          <a:bodyPr>
            <a:normAutofit fontScale="92500"/>
          </a:bodyPr>
          <a:lstStyle/>
          <a:p>
            <a:pPr>
              <a:spcAft>
                <a:spcPts val="800"/>
              </a:spcAft>
              <a:buClr>
                <a:srgbClr val="0070C0"/>
              </a:buClr>
            </a:pP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Appiah-</a:t>
            </a:r>
            <a:r>
              <a:rPr lang="en-US"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Nimo</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C., Ofori, D., and Arthur, K. N. A. (2018). Assessment of entrepreneurship education on entrepreneurial intentions: Evidence from University of Cape Coast. </a:t>
            </a:r>
            <a:r>
              <a:rPr lang="en-US"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Global Journal of Management and Business Research</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K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buClr>
                <a:srgbClr val="0070C0"/>
              </a:buClr>
            </a:pP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Barnard, A., </a:t>
            </a:r>
            <a:r>
              <a:rPr lang="en-US"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Pittz</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T., and </a:t>
            </a:r>
            <a:r>
              <a:rPr lang="en-US"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Vanevenhoven</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J. (2019). Entrepreneurship education in US community colleges: A review and analysis. </a:t>
            </a:r>
            <a:r>
              <a:rPr lang="en-US"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Journal of Small Business and Enterprise Development</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lang="en-K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buClr>
                <a:srgbClr val="0070C0"/>
              </a:buClr>
            </a:pPr>
            <a:r>
              <a:rPr lang="en-US"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Galvão</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 Ferreira, J. J., and Marques, C. (2018). Entrepreneurship education and training as facilitators of regional development: A systematic literature review. </a:t>
            </a:r>
            <a:r>
              <a:rPr lang="en-US"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Journal of Small Business and Enterprise Development.</a:t>
            </a:r>
            <a:endParaRPr lang="en-K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buClr>
                <a:srgbClr val="0070C0"/>
              </a:buClr>
            </a:pP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Ingalls, A., </a:t>
            </a:r>
            <a:r>
              <a:rPr lang="en-US" dirty="0" err="1">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Sprengeler</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F., Parker, S., &amp; Craig, M. (2019). Evaluation of an entrepreneurship education intervention for American Indian adolescents: Trial design and baseline sample characteristics. </a:t>
            </a:r>
            <a:r>
              <a:rPr lang="en-US"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American Indian and Alaska native mental health research (Online)</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26</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(3), 1-20.</a:t>
            </a:r>
            <a:endParaRPr lang="en-K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buClr>
                <a:srgbClr val="0070C0"/>
              </a:buClr>
            </a:pP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Jena, R. K. (2020). Measuring the impact of business management Student's attitude towards entrepreneurship education on entrepreneurial intention: A case study. </a:t>
            </a:r>
            <a:r>
              <a:rPr lang="en-US"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Computers in Human Behavior</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107</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106275.</a:t>
            </a:r>
            <a:endParaRPr lang="en-K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spcAft>
                <a:spcPts val="800"/>
              </a:spcAft>
              <a:buClr>
                <a:srgbClr val="0070C0"/>
              </a:buClr>
            </a:pP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Kim, M., and Kim, S. (2017). The effect of career preparation program on self-leadership and career locus of control among university students in Korea. </a:t>
            </a:r>
            <a:r>
              <a:rPr lang="en-US"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Journal of the Korea Academia-Industrial cooperation Society</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lang="en-US" i="1"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18</a:t>
            </a:r>
            <a:r>
              <a:rPr lang="en-US" dirty="0">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(11), 399-408.</a:t>
            </a:r>
            <a:endParaRPr lang="en-K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5068083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0EA81F-7FF8-458D-B027-7B07C24EDE58}"/>
              </a:ext>
            </a:extLst>
          </p:cNvPr>
          <p:cNvSpPr>
            <a:spLocks noGrp="1"/>
          </p:cNvSpPr>
          <p:nvPr>
            <p:ph type="title"/>
          </p:nvPr>
        </p:nvSpPr>
        <p:spPr>
          <a:xfrm>
            <a:off x="677334" y="609600"/>
            <a:ext cx="8596668" cy="698205"/>
          </a:xfrm>
        </p:spPr>
        <p:txBody>
          <a:bodyPr>
            <a:normAutofit/>
          </a:bodyPr>
          <a:lstStyle/>
          <a:p>
            <a:pPr algn="ctr"/>
            <a:r>
              <a:rPr lang="en-US" sz="32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INTRODUCTION</a:t>
            </a:r>
            <a:endParaRPr lang="en-KE" sz="5400" dirty="0"/>
          </a:p>
        </p:txBody>
      </p:sp>
      <p:sp>
        <p:nvSpPr>
          <p:cNvPr id="3" name="Content Placeholder 2">
            <a:extLst>
              <a:ext uri="{FF2B5EF4-FFF2-40B4-BE49-F238E27FC236}">
                <a16:creationId xmlns:a16="http://schemas.microsoft.com/office/drawing/2014/main" id="{0250D2FE-7C72-4234-9A18-193426C20E7F}"/>
              </a:ext>
            </a:extLst>
          </p:cNvPr>
          <p:cNvSpPr>
            <a:spLocks noGrp="1"/>
          </p:cNvSpPr>
          <p:nvPr>
            <p:ph idx="1"/>
          </p:nvPr>
        </p:nvSpPr>
        <p:spPr>
          <a:xfrm>
            <a:off x="677334" y="1392865"/>
            <a:ext cx="8596668" cy="4648497"/>
          </a:xfrm>
        </p:spPr>
        <p:txBody>
          <a:bodyPr>
            <a:normAutofit lnSpcReduction="10000"/>
          </a:bodyPr>
          <a:lstStyle/>
          <a:p>
            <a:pPr>
              <a:lnSpc>
                <a:spcPct val="107000"/>
              </a:lnSpc>
              <a:spcAft>
                <a:spcPts val="800"/>
              </a:spcAft>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Job opportunities have in the recent past dwindled, and it is one thing that has become a nightmare to many governments due to unemployment rates.</a:t>
            </a:r>
            <a:endParaRPr lang="en-KE"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government has acknowledged that it is only through entrepreneurship that more job opportunities can be created.</a:t>
            </a:r>
            <a:endParaRPr lang="en-KE"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Entrepreneurship has increasingly been recognized for its role in growing countries’ economies and creating jobs for the many unemployed youths. </a:t>
            </a:r>
          </a:p>
          <a:p>
            <a:pPr>
              <a:lnSpc>
                <a:spcPct val="107000"/>
              </a:lnSpc>
              <a:spcAft>
                <a:spcPts val="800"/>
              </a:spcAft>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Besides, it has also been acknowledged for increasing the competitiveness of a region, country, or state.</a:t>
            </a:r>
            <a:endParaRPr lang="en-KE"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046759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4E8671-09DE-4F97-B251-1A36F52DD43F}"/>
              </a:ext>
            </a:extLst>
          </p:cNvPr>
          <p:cNvSpPr>
            <a:spLocks noGrp="1"/>
          </p:cNvSpPr>
          <p:nvPr>
            <p:ph type="title"/>
          </p:nvPr>
        </p:nvSpPr>
        <p:spPr>
          <a:xfrm>
            <a:off x="677333" y="431471"/>
            <a:ext cx="8596668" cy="803564"/>
          </a:xfrm>
        </p:spPr>
        <p:txBody>
          <a:bodyPr>
            <a:normAutofit/>
          </a:bodyPr>
          <a:lstStyle/>
          <a:p>
            <a:pPr algn="ctr"/>
            <a:r>
              <a:rPr lang="en-US" sz="32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Background on Entrepreneurship Education</a:t>
            </a:r>
            <a:endParaRPr lang="en-KE" sz="5400" dirty="0"/>
          </a:p>
        </p:txBody>
      </p:sp>
      <p:sp>
        <p:nvSpPr>
          <p:cNvPr id="3" name="Content Placeholder 2">
            <a:extLst>
              <a:ext uri="{FF2B5EF4-FFF2-40B4-BE49-F238E27FC236}">
                <a16:creationId xmlns:a16="http://schemas.microsoft.com/office/drawing/2014/main" id="{4FFB42D3-B190-430F-A3F5-CA2649EDDE52}"/>
              </a:ext>
            </a:extLst>
          </p:cNvPr>
          <p:cNvSpPr>
            <a:spLocks noGrp="1"/>
          </p:cNvSpPr>
          <p:nvPr>
            <p:ph idx="1"/>
          </p:nvPr>
        </p:nvSpPr>
        <p:spPr>
          <a:xfrm>
            <a:off x="677333" y="1235035"/>
            <a:ext cx="9677949" cy="5284518"/>
          </a:xfrm>
        </p:spPr>
        <p:txBody>
          <a:bodyPr>
            <a:normAutofit/>
          </a:bodyPr>
          <a:lstStyle/>
          <a:p>
            <a:pPr>
              <a:lnSpc>
                <a:spcPct val="107000"/>
              </a:lnSpc>
              <a:spcAft>
                <a:spcPts val="800"/>
              </a:spcAft>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Education is considered one of the key aspects vital in making an individual’s life meaningful and successful</a:t>
            </a:r>
            <a:endParaRPr lang="en-KE"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To some extent, education, especially higher education, lost meaning since many who completed their university education or vocational training found themselves struggling through their career that was unfulfilling due to unemployment</a:t>
            </a:r>
            <a:endParaRPr lang="en-KE" sz="24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Institute career intervention that triggers career development through exploration and reflection. </a:t>
            </a:r>
          </a:p>
          <a:p>
            <a:pPr>
              <a:lnSpc>
                <a:spcPct val="107000"/>
              </a:lnSpc>
              <a:spcAft>
                <a:spcPts val="800"/>
              </a:spcAft>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time as a student in higher education has always been identified as the opportune time by which a student can self-explore, change, and growth personally and career-wise.</a:t>
            </a:r>
            <a:endParaRPr lang="en-KE" sz="24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42959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8CE66-5413-43B5-9492-856E9170C902}"/>
              </a:ext>
            </a:extLst>
          </p:cNvPr>
          <p:cNvSpPr>
            <a:spLocks noGrp="1"/>
          </p:cNvSpPr>
          <p:nvPr>
            <p:ph type="title"/>
          </p:nvPr>
        </p:nvSpPr>
        <p:spPr>
          <a:xfrm>
            <a:off x="677334" y="609600"/>
            <a:ext cx="8596668" cy="812800"/>
          </a:xfrm>
        </p:spPr>
        <p:txBody>
          <a:bodyPr>
            <a:normAutofit/>
          </a:bodyPr>
          <a:lstStyle/>
          <a:p>
            <a:pPr algn="ctr"/>
            <a:r>
              <a:rPr lang="en-US" sz="32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Problem Statement</a:t>
            </a:r>
            <a:endParaRPr lang="en-KE" sz="5400" dirty="0"/>
          </a:p>
        </p:txBody>
      </p:sp>
      <p:sp>
        <p:nvSpPr>
          <p:cNvPr id="3" name="Content Placeholder 2">
            <a:extLst>
              <a:ext uri="{FF2B5EF4-FFF2-40B4-BE49-F238E27FC236}">
                <a16:creationId xmlns:a16="http://schemas.microsoft.com/office/drawing/2014/main" id="{459FF25F-06DC-4EC7-AEC4-8202F0A9C8E4}"/>
              </a:ext>
            </a:extLst>
          </p:cNvPr>
          <p:cNvSpPr>
            <a:spLocks noGrp="1"/>
          </p:cNvSpPr>
          <p:nvPr>
            <p:ph idx="1"/>
          </p:nvPr>
        </p:nvSpPr>
        <p:spPr>
          <a:xfrm>
            <a:off x="677333" y="1422401"/>
            <a:ext cx="9668933" cy="4618962"/>
          </a:xfrm>
        </p:spPr>
        <p:txBody>
          <a:bodyPr>
            <a:normAutofit/>
          </a:bodyPr>
          <a:lstStyle/>
          <a:p>
            <a:pPr>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rPr>
              <a:t>By the year 2006, more than 2,000 entrepreneurship courses were offered in more than 1,600 universities scattered around the world.</a:t>
            </a:r>
          </a:p>
          <a:p>
            <a:pPr>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rPr>
              <a:t>Many of these universities were based in the United States, and by 2016, the number had grown to over 3,000 institutions in the US alone</a:t>
            </a:r>
            <a:endParaRPr lang="en-US" sz="2400" dirty="0">
              <a:solidFill>
                <a:srgbClr val="0E101A"/>
              </a:solidFill>
              <a:latin typeface="Times New Roman" panose="02020603050405020304" pitchFamily="18" charset="0"/>
              <a:ea typeface="Times New Roman" panose="02020603050405020304" pitchFamily="18" charset="0"/>
            </a:endParaRPr>
          </a:p>
          <a:p>
            <a:pPr>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theories expound on the fundamental processes of learning with regard to how entrepreneurship education participants experience learning. </a:t>
            </a:r>
          </a:p>
          <a:p>
            <a:pPr>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Thus, using these theories, the presentation will explore the key characteristics of entrepreneurship education based on experiential learning to analyze the significance of enhancing entrepreneurial intention.</a:t>
            </a:r>
            <a:endParaRPr lang="en-KE" sz="2400" dirty="0">
              <a:effectLst/>
              <a:latin typeface="Calibri" panose="020F0502020204030204" pitchFamily="34" charset="0"/>
              <a:ea typeface="Calibri" panose="020F0502020204030204" pitchFamily="34" charset="0"/>
              <a:cs typeface="Times New Roman" panose="02020603050405020304" pitchFamily="18" charset="0"/>
            </a:endParaRPr>
          </a:p>
          <a:p>
            <a:pPr>
              <a:buClr>
                <a:srgbClr val="0070C0"/>
              </a:buClr>
            </a:pPr>
            <a:endParaRPr lang="en-KE" sz="2400" dirty="0"/>
          </a:p>
        </p:txBody>
      </p:sp>
    </p:spTree>
    <p:extLst>
      <p:ext uri="{BB962C8B-B14F-4D97-AF65-F5344CB8AC3E}">
        <p14:creationId xmlns:p14="http://schemas.microsoft.com/office/powerpoint/2010/main" val="11177870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14535D-E935-4704-AA0C-6B1A742B3AA1}"/>
              </a:ext>
            </a:extLst>
          </p:cNvPr>
          <p:cNvSpPr>
            <a:spLocks noGrp="1"/>
          </p:cNvSpPr>
          <p:nvPr>
            <p:ph type="title"/>
          </p:nvPr>
        </p:nvSpPr>
        <p:spPr>
          <a:xfrm>
            <a:off x="677334" y="609600"/>
            <a:ext cx="8596668" cy="622852"/>
          </a:xfrm>
        </p:spPr>
        <p:txBody>
          <a:bodyPr>
            <a:normAutofit/>
          </a:bodyPr>
          <a:lstStyle/>
          <a:p>
            <a:pPr algn="ctr"/>
            <a:r>
              <a:rPr lang="en-US" sz="32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Objectives</a:t>
            </a:r>
            <a:endParaRPr lang="en-KE" sz="5400" dirty="0"/>
          </a:p>
        </p:txBody>
      </p:sp>
      <p:sp>
        <p:nvSpPr>
          <p:cNvPr id="3" name="Content Placeholder 2">
            <a:extLst>
              <a:ext uri="{FF2B5EF4-FFF2-40B4-BE49-F238E27FC236}">
                <a16:creationId xmlns:a16="http://schemas.microsoft.com/office/drawing/2014/main" id="{55047742-FD81-409F-8014-6CAEDA060498}"/>
              </a:ext>
            </a:extLst>
          </p:cNvPr>
          <p:cNvSpPr>
            <a:spLocks noGrp="1"/>
          </p:cNvSpPr>
          <p:nvPr>
            <p:ph idx="1"/>
          </p:nvPr>
        </p:nvSpPr>
        <p:spPr>
          <a:xfrm>
            <a:off x="677334" y="1378226"/>
            <a:ext cx="9526840" cy="5221357"/>
          </a:xfrm>
        </p:spPr>
        <p:txBody>
          <a:bodyPr>
            <a:normAutofit/>
          </a:bodyPr>
          <a:lstStyle/>
          <a:p>
            <a:pPr>
              <a:buClr>
                <a:srgbClr val="00B0F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study’s main objective will be to advance theoretical discussion concerning the relationship between entrepreneurship courses and entrepreneurial intention and ultimately identify practical findings. The specific objectives include:</a:t>
            </a:r>
          </a:p>
          <a:p>
            <a:pPr marL="715963" indent="-400050">
              <a:spcAft>
                <a:spcPts val="800"/>
              </a:spcAft>
              <a:buClr>
                <a:srgbClr val="00B0F0"/>
              </a:buClr>
              <a:buFont typeface="+mj-lt"/>
              <a:buAutoNum type="romanLcPeriod"/>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To determine which entrepreneurship education course characteristics may influence students to pursue their ventures.</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715963" indent="-400050">
              <a:spcAft>
                <a:spcPts val="800"/>
              </a:spcAft>
              <a:buClr>
                <a:srgbClr val="00B0F0"/>
              </a:buClr>
              <a:buFont typeface="+mj-lt"/>
              <a:buAutoNum type="romanLcPeriod"/>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To assess the influence of role models on entrepreneurial intention.</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715963" indent="-400050">
              <a:spcAft>
                <a:spcPts val="800"/>
              </a:spcAft>
              <a:buClr>
                <a:srgbClr val="00B0F0"/>
              </a:buClr>
              <a:buFont typeface="+mj-lt"/>
              <a:buAutoNum type="romanLcPeriod"/>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To assess the impact of entrepreneurial networks on entrepreneurial intention.</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pPr marL="715963" indent="-400050">
              <a:spcAft>
                <a:spcPts val="800"/>
              </a:spcAft>
              <a:buClr>
                <a:srgbClr val="00B0F0"/>
              </a:buClr>
              <a:buFont typeface="+mj-lt"/>
              <a:buAutoNum type="romanLcPeriod"/>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To ascertain the influence of business planning on entrepreneurial intention.</a:t>
            </a:r>
            <a:endParaRPr lang="en-KE" sz="24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KE" sz="24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45802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56491F-1979-4ED3-8BB5-B1FDE03AD609}"/>
              </a:ext>
            </a:extLst>
          </p:cNvPr>
          <p:cNvSpPr>
            <a:spLocks noGrp="1"/>
          </p:cNvSpPr>
          <p:nvPr>
            <p:ph type="title"/>
          </p:nvPr>
        </p:nvSpPr>
        <p:spPr>
          <a:xfrm>
            <a:off x="677334" y="609600"/>
            <a:ext cx="8596668" cy="821635"/>
          </a:xfrm>
        </p:spPr>
        <p:txBody>
          <a:bodyPr>
            <a:normAutofit/>
          </a:bodyPr>
          <a:lstStyle/>
          <a:p>
            <a:pPr algn="ctr"/>
            <a:r>
              <a:rPr lang="en-US" sz="24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Research Questions</a:t>
            </a:r>
            <a:endParaRPr lang="en-KE" sz="4400" dirty="0"/>
          </a:p>
        </p:txBody>
      </p:sp>
      <p:sp>
        <p:nvSpPr>
          <p:cNvPr id="3" name="Content Placeholder 2">
            <a:extLst>
              <a:ext uri="{FF2B5EF4-FFF2-40B4-BE49-F238E27FC236}">
                <a16:creationId xmlns:a16="http://schemas.microsoft.com/office/drawing/2014/main" id="{C449E072-2EE5-4931-918F-C5CEA011A4E9}"/>
              </a:ext>
            </a:extLst>
          </p:cNvPr>
          <p:cNvSpPr>
            <a:spLocks noGrp="1"/>
          </p:cNvSpPr>
          <p:nvPr>
            <p:ph idx="1"/>
          </p:nvPr>
        </p:nvSpPr>
        <p:spPr>
          <a:xfrm>
            <a:off x="677334" y="1431235"/>
            <a:ext cx="8596668" cy="4610127"/>
          </a:xfrm>
        </p:spPr>
        <p:txBody>
          <a:bodyPr>
            <a:normAutofit/>
          </a:bodyPr>
          <a:lstStyle/>
          <a:p>
            <a:pPr lvl="0">
              <a:spcAft>
                <a:spcPts val="800"/>
              </a:spcAft>
              <a:buClr>
                <a:srgbClr val="00B0F0"/>
              </a:buClr>
              <a:buFont typeface="Wingdings" panose="05000000000000000000" pitchFamily="2" charset="2"/>
              <a:buChar char="q"/>
              <a:tabLst>
                <a:tab pos="457200" algn="l"/>
              </a:tabLst>
            </a:pP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What are the entrepreneurial course characteristics that positively increase the intention of students to start their ventures?</a:t>
            </a:r>
            <a:endParaRPr lang="en-KE"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buClr>
                <a:srgbClr val="00B0F0"/>
              </a:buClr>
              <a:buFont typeface="Wingdings" panose="05000000000000000000" pitchFamily="2" charset="2"/>
              <a:buChar char="q"/>
              <a:tabLst>
                <a:tab pos="457200" algn="l"/>
              </a:tabLst>
            </a:pP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What is the impact of role models on entrepreneurial intention?</a:t>
            </a:r>
            <a:endParaRPr lang="en-KE"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buClr>
                <a:srgbClr val="00B0F0"/>
              </a:buClr>
              <a:buFont typeface="Wingdings" panose="05000000000000000000" pitchFamily="2" charset="2"/>
              <a:buChar char="q"/>
              <a:tabLst>
                <a:tab pos="457200" algn="l"/>
              </a:tabLst>
            </a:pP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What is the impact of entrepreneurial networks on entrepreneurial intention?</a:t>
            </a:r>
            <a:endParaRPr lang="en-KE"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lvl="0">
              <a:spcAft>
                <a:spcPts val="800"/>
              </a:spcAft>
              <a:buClr>
                <a:srgbClr val="00B0F0"/>
              </a:buClr>
              <a:buFont typeface="Wingdings" panose="05000000000000000000" pitchFamily="2" charset="2"/>
              <a:buChar char="q"/>
              <a:tabLst>
                <a:tab pos="457200" algn="l"/>
              </a:tabLst>
            </a:pPr>
            <a:r>
              <a:rPr lang="en-US" sz="240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What is the impact of business planning activities on entrepreneurial intention?</a:t>
            </a:r>
            <a:endParaRPr lang="en-KE" sz="2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322911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53461D-3907-4B5D-87C8-BE0BC39056D7}"/>
              </a:ext>
            </a:extLst>
          </p:cNvPr>
          <p:cNvSpPr>
            <a:spLocks noGrp="1"/>
          </p:cNvSpPr>
          <p:nvPr>
            <p:ph type="title"/>
          </p:nvPr>
        </p:nvSpPr>
        <p:spPr>
          <a:xfrm>
            <a:off x="677333" y="364435"/>
            <a:ext cx="8596668" cy="695739"/>
          </a:xfrm>
        </p:spPr>
        <p:txBody>
          <a:bodyPr>
            <a:normAutofit/>
          </a:bodyPr>
          <a:lstStyle/>
          <a:p>
            <a:pPr algn="ctr"/>
            <a:r>
              <a:rPr lang="en-US" sz="2400" b="1" dirty="0">
                <a:solidFill>
                  <a:schemeClr val="tx1"/>
                </a:solidFill>
                <a:effectLst/>
                <a:latin typeface="Times New Roman" panose="02020603050405020304" pitchFamily="18" charset="0"/>
                <a:ea typeface="Times New Roman" panose="02020603050405020304" pitchFamily="18" charset="0"/>
              </a:rPr>
              <a:t>LITERATURE REVIEW</a:t>
            </a:r>
            <a:endParaRPr lang="en-KE" sz="4400" dirty="0">
              <a:solidFill>
                <a:schemeClr val="tx1"/>
              </a:solidFill>
            </a:endParaRPr>
          </a:p>
        </p:txBody>
      </p:sp>
      <p:sp>
        <p:nvSpPr>
          <p:cNvPr id="3" name="Content Placeholder 2">
            <a:extLst>
              <a:ext uri="{FF2B5EF4-FFF2-40B4-BE49-F238E27FC236}">
                <a16:creationId xmlns:a16="http://schemas.microsoft.com/office/drawing/2014/main" id="{6BCC3277-C3D8-476C-8CC8-3047699DEE85}"/>
              </a:ext>
            </a:extLst>
          </p:cNvPr>
          <p:cNvSpPr>
            <a:spLocks noGrp="1"/>
          </p:cNvSpPr>
          <p:nvPr>
            <p:ph idx="1"/>
          </p:nvPr>
        </p:nvSpPr>
        <p:spPr>
          <a:xfrm>
            <a:off x="677333" y="1258958"/>
            <a:ext cx="10070179" cy="4784034"/>
          </a:xfrm>
        </p:spPr>
        <p:txBody>
          <a:bodyPr>
            <a:normAutofit/>
          </a:bodyPr>
          <a:lstStyle/>
          <a:p>
            <a:pPr>
              <a:buClr>
                <a:srgbClr val="00B0F0"/>
              </a:buClr>
            </a:pPr>
            <a:r>
              <a:rPr lang="en-US" sz="20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This section encompasses a review of the relevant literature on entrepreneurship education and its effect on entrepreneurial intention, thus answering the study’s research questions. </a:t>
            </a:r>
          </a:p>
          <a:p>
            <a:pPr>
              <a:buClr>
                <a:srgbClr val="00B0F0"/>
              </a:buClr>
            </a:pPr>
            <a:r>
              <a:rPr lang="en-US" sz="20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Three critical approaches to entrepreneurship have been identified in this literature. The first approach is focused on an entrepreneur’s personal traits such as motivation, focus, risk-taking capability, personality, and the locus of control. </a:t>
            </a:r>
            <a:endParaRPr lang="en-US" sz="2000" dirty="0">
              <a:solidFill>
                <a:srgbClr val="0E101A"/>
              </a:solidFill>
              <a:latin typeface="Calibri" panose="020F0502020204030204" pitchFamily="34" charset="0"/>
              <a:ea typeface="Calibri" panose="020F0502020204030204" pitchFamily="34" charset="0"/>
              <a:cs typeface="Times New Roman" panose="02020603050405020304" pitchFamily="18" charset="0"/>
            </a:endParaRPr>
          </a:p>
          <a:p>
            <a:pPr>
              <a:buClr>
                <a:srgbClr val="00B0F0"/>
              </a:buClr>
            </a:pPr>
            <a:r>
              <a:rPr lang="en-US" sz="20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The behavioral approach is the second approach that ascertains that behavior is of much significance than the other characteristics. This approach defines an entrepreneur as an individual who establishes an innovative business and then uses strategic management practices to manage it</a:t>
            </a:r>
          </a:p>
          <a:p>
            <a:pPr>
              <a:buClr>
                <a:srgbClr val="00B0F0"/>
              </a:buClr>
            </a:pPr>
            <a:r>
              <a:rPr lang="en-US" sz="2000" dirty="0">
                <a:solidFill>
                  <a:srgbClr val="0E101A"/>
                </a:solidFill>
                <a:effectLst/>
                <a:latin typeface="Times New Roman" panose="02020603050405020304" pitchFamily="18" charset="0"/>
                <a:ea typeface="Times New Roman" panose="02020603050405020304" pitchFamily="18" charset="0"/>
              </a:rPr>
              <a:t>Opportunity identification is the third approach that suggests that entrepreneurship is a field where various opportunities for future goods and services are explored. The approach emphasizes that entrepreneurs always explore opportunities with the objective of generating profits through the use of multiple resources. </a:t>
            </a:r>
          </a:p>
        </p:txBody>
      </p:sp>
    </p:spTree>
    <p:extLst>
      <p:ext uri="{BB962C8B-B14F-4D97-AF65-F5344CB8AC3E}">
        <p14:creationId xmlns:p14="http://schemas.microsoft.com/office/powerpoint/2010/main" val="23844664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8F0A36-0D68-4201-8C3A-9637E56C45EA}"/>
              </a:ext>
            </a:extLst>
          </p:cNvPr>
          <p:cNvSpPr>
            <a:spLocks noGrp="1"/>
          </p:cNvSpPr>
          <p:nvPr>
            <p:ph type="title"/>
          </p:nvPr>
        </p:nvSpPr>
        <p:spPr>
          <a:xfrm>
            <a:off x="677333" y="132522"/>
            <a:ext cx="9434076" cy="1537252"/>
          </a:xfrm>
        </p:spPr>
        <p:txBody>
          <a:bodyPr>
            <a:normAutofit/>
          </a:bodyPr>
          <a:lstStyle/>
          <a:p>
            <a:pPr algn="ctr"/>
            <a:r>
              <a:rPr lang="en-US" sz="3200" b="1" dirty="0">
                <a:solidFill>
                  <a:srgbClr val="0E101A"/>
                </a:solidFill>
                <a:effectLst/>
                <a:latin typeface="Times New Roman" panose="02020603050405020304" pitchFamily="18" charset="0"/>
                <a:ea typeface="Times New Roman" panose="02020603050405020304" pitchFamily="18" charset="0"/>
              </a:rPr>
              <a:t>Entrepreneurship Education Objectives and Teaching Methodologies</a:t>
            </a:r>
            <a:endParaRPr lang="en-KE" sz="3200" dirty="0">
              <a:effectLst/>
              <a:latin typeface="Times New Roman" panose="02020603050405020304" pitchFamily="18" charset="0"/>
              <a:ea typeface="Times New Roman" panose="02020603050405020304" pitchFamily="18" charset="0"/>
            </a:endParaRPr>
          </a:p>
        </p:txBody>
      </p:sp>
      <p:sp>
        <p:nvSpPr>
          <p:cNvPr id="3" name="Content Placeholder 2">
            <a:extLst>
              <a:ext uri="{FF2B5EF4-FFF2-40B4-BE49-F238E27FC236}">
                <a16:creationId xmlns:a16="http://schemas.microsoft.com/office/drawing/2014/main" id="{13A544FD-C55E-4D87-9E8D-ECCE7891AF60}"/>
              </a:ext>
            </a:extLst>
          </p:cNvPr>
          <p:cNvSpPr>
            <a:spLocks noGrp="1"/>
          </p:cNvSpPr>
          <p:nvPr>
            <p:ph idx="1"/>
          </p:nvPr>
        </p:nvSpPr>
        <p:spPr>
          <a:xfrm>
            <a:off x="677332" y="1669774"/>
            <a:ext cx="10282215" cy="4663137"/>
          </a:xfrm>
        </p:spPr>
        <p:txBody>
          <a:bodyPr>
            <a:normAutofit/>
          </a:bodyPr>
          <a:lstStyle/>
          <a:p>
            <a:pPr>
              <a:buClr>
                <a:srgbClr val="00B0F0"/>
              </a:buClr>
              <a:buSzPct val="100000"/>
            </a:pPr>
            <a:r>
              <a:rPr lang="en-US" sz="24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One aspect that is of greater advantage to entrepreneurship education is that its </a:t>
            </a:r>
            <a:r>
              <a:rPr lang="en-US" sz="2400" dirty="0" err="1">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programmes</a:t>
            </a:r>
            <a:r>
              <a:rPr lang="en-US" sz="24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 are relevant to diverse target groups.</a:t>
            </a:r>
          </a:p>
          <a:p>
            <a:pPr>
              <a:buClr>
                <a:srgbClr val="00B0F0"/>
              </a:buClr>
              <a:buSzPct val="100000"/>
            </a:pPr>
            <a:r>
              <a:rPr lang="en-US" sz="24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These </a:t>
            </a:r>
            <a:r>
              <a:rPr lang="en-US" sz="2400" dirty="0" err="1">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programmes</a:t>
            </a:r>
            <a:r>
              <a:rPr lang="en-US" sz="24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 focus on building entrepreneurial awareness among many who aspire to start their businesses and assist those who choose their career path for professional employment. </a:t>
            </a:r>
          </a:p>
          <a:p>
            <a:pPr>
              <a:buClr>
                <a:srgbClr val="00B0F0"/>
              </a:buClr>
              <a:buSzPct val="100000"/>
            </a:pPr>
            <a:r>
              <a:rPr lang="en-US" sz="24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These </a:t>
            </a:r>
            <a:r>
              <a:rPr lang="en-US" sz="2400" dirty="0" err="1">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programmes</a:t>
            </a:r>
            <a:r>
              <a:rPr lang="en-US" sz="2400" dirty="0">
                <a:solidFill>
                  <a:srgbClr val="0E101A"/>
                </a:solidFill>
                <a:effectLst/>
                <a:latin typeface="Calibri" panose="020F0502020204030204" pitchFamily="34" charset="0"/>
                <a:ea typeface="Calibri" panose="020F0502020204030204" pitchFamily="34" charset="0"/>
                <a:cs typeface="Times New Roman" panose="02020603050405020304" pitchFamily="18" charset="0"/>
              </a:rPr>
              <a:t>  also suit the inexperienced students who are new to the world of enterprise, and they focus on developing entrepreneurial skills and assisting students in creating career options.</a:t>
            </a:r>
          </a:p>
          <a:p>
            <a:pPr>
              <a:buClr>
                <a:srgbClr val="00B0F0"/>
              </a:buClr>
              <a:buSzPct val="100000"/>
            </a:pPr>
            <a:endParaRPr lang="en-KE" sz="2400" dirty="0"/>
          </a:p>
        </p:txBody>
      </p:sp>
    </p:spTree>
    <p:extLst>
      <p:ext uri="{BB962C8B-B14F-4D97-AF65-F5344CB8AC3E}">
        <p14:creationId xmlns:p14="http://schemas.microsoft.com/office/powerpoint/2010/main" val="8695270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10FB5E-D5AF-49CC-A98E-BB13F4B12C3C}"/>
              </a:ext>
            </a:extLst>
          </p:cNvPr>
          <p:cNvSpPr>
            <a:spLocks noGrp="1"/>
          </p:cNvSpPr>
          <p:nvPr>
            <p:ph type="title"/>
          </p:nvPr>
        </p:nvSpPr>
        <p:spPr>
          <a:xfrm>
            <a:off x="677334" y="622852"/>
            <a:ext cx="8596668" cy="728870"/>
          </a:xfrm>
        </p:spPr>
        <p:txBody>
          <a:bodyPr>
            <a:normAutofit/>
          </a:bodyPr>
          <a:lstStyle/>
          <a:p>
            <a:pPr algn="ctr"/>
            <a:r>
              <a:rPr lang="en-US" sz="2800" b="1"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METHODOLOGY</a:t>
            </a:r>
            <a:endParaRPr lang="en-KE" sz="4800" dirty="0"/>
          </a:p>
        </p:txBody>
      </p:sp>
      <p:sp>
        <p:nvSpPr>
          <p:cNvPr id="3" name="Content Placeholder 2">
            <a:extLst>
              <a:ext uri="{FF2B5EF4-FFF2-40B4-BE49-F238E27FC236}">
                <a16:creationId xmlns:a16="http://schemas.microsoft.com/office/drawing/2014/main" id="{49427988-C8C9-49E3-8E17-D251C413F590}"/>
              </a:ext>
            </a:extLst>
          </p:cNvPr>
          <p:cNvSpPr>
            <a:spLocks noGrp="1"/>
          </p:cNvSpPr>
          <p:nvPr>
            <p:ph idx="1"/>
          </p:nvPr>
        </p:nvSpPr>
        <p:spPr>
          <a:xfrm>
            <a:off x="677334" y="1603513"/>
            <a:ext cx="8596668" cy="4437849"/>
          </a:xfrm>
        </p:spPr>
        <p:txBody>
          <a:bodyPr>
            <a:normAutofit/>
          </a:bodyPr>
          <a:lstStyle/>
          <a:p>
            <a:pPr>
              <a:buClr>
                <a:srgbClr val="0070C0"/>
              </a:buClr>
            </a:pPr>
            <a:r>
              <a:rPr lang="en-US" sz="2400" dirty="0">
                <a:solidFill>
                  <a:srgbClr val="0E101A"/>
                </a:solidFill>
                <a:effectLst/>
                <a:latin typeface="Times New Roman" panose="02020603050405020304" pitchFamily="18" charset="0"/>
                <a:ea typeface="Times New Roman" panose="02020603050405020304" pitchFamily="18" charset="0"/>
                <a:cs typeface="Times New Roman" panose="02020603050405020304" pitchFamily="18" charset="0"/>
              </a:rPr>
              <a:t>The first section of the research methodology will be focused on the extant literature where the impact of EE and learning on entrepreneurial intention (EI) will be based on quantitative procedures. The study will be carried out in developed nations, and thus, it will have limited generalizability to the research context.</a:t>
            </a:r>
            <a:endParaRPr lang="en-KE" sz="2400" dirty="0">
              <a:effectLst/>
              <a:latin typeface="Calibri" panose="020F0502020204030204" pitchFamily="34" charset="0"/>
              <a:ea typeface="Calibri" panose="020F0502020204030204" pitchFamily="34" charset="0"/>
              <a:cs typeface="Times New Roman" panose="02020603050405020304" pitchFamily="18" charset="0"/>
            </a:endParaRPr>
          </a:p>
          <a:p>
            <a:pPr>
              <a:buClr>
                <a:srgbClr val="0070C0"/>
              </a:buClr>
            </a:pPr>
            <a:endParaRPr lang="en-KE" sz="2400" dirty="0"/>
          </a:p>
        </p:txBody>
      </p:sp>
    </p:spTree>
    <p:extLst>
      <p:ext uri="{BB962C8B-B14F-4D97-AF65-F5344CB8AC3E}">
        <p14:creationId xmlns:p14="http://schemas.microsoft.com/office/powerpoint/2010/main" val="373558222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71</TotalTime>
  <Words>1792</Words>
  <Application>Microsoft Office PowerPoint</Application>
  <PresentationFormat>Widescreen</PresentationFormat>
  <Paragraphs>66</Paragraphs>
  <Slides>11</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11</vt:i4>
      </vt:variant>
    </vt:vector>
  </HeadingPairs>
  <TitlesOfParts>
    <vt:vector size="18" baseType="lpstr">
      <vt:lpstr>Arial</vt:lpstr>
      <vt:lpstr>Calibri</vt:lpstr>
      <vt:lpstr>Times New Roman</vt:lpstr>
      <vt:lpstr>Trebuchet MS</vt:lpstr>
      <vt:lpstr>Wingdings</vt:lpstr>
      <vt:lpstr>Wingdings 3</vt:lpstr>
      <vt:lpstr>Facet</vt:lpstr>
      <vt:lpstr>The Impact of Entrepreneurship Education on Entrepreneurial Intention Student’s Name Department, University Course Number and Name Instructor’s Name Date</vt:lpstr>
      <vt:lpstr>INTRODUCTION</vt:lpstr>
      <vt:lpstr>Background on Entrepreneurship Education</vt:lpstr>
      <vt:lpstr>Problem Statement</vt:lpstr>
      <vt:lpstr>Objectives</vt:lpstr>
      <vt:lpstr>Research Questions</vt:lpstr>
      <vt:lpstr>LITERATURE REVIEW</vt:lpstr>
      <vt:lpstr>Entrepreneurship Education Objectives and Teaching Methodologies</vt:lpstr>
      <vt:lpstr>METHODOLOGY</vt:lpstr>
      <vt:lpstr>CONCLUSION</vt:lpstr>
      <vt:lpstr>REFERENCES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Impact of Entrepreneurship Education on Entrepreneurial Intention Student’s Name Department, University Course Number and Name Instructor’s Name Date</dc:title>
  <dc:creator>ADMIN</dc:creator>
  <cp:lastModifiedBy>ADMIN</cp:lastModifiedBy>
  <cp:revision>9</cp:revision>
  <dcterms:created xsi:type="dcterms:W3CDTF">2021-07-31T07:37:22Z</dcterms:created>
  <dcterms:modified xsi:type="dcterms:W3CDTF">2021-07-31T08:48:27Z</dcterms:modified>
</cp:coreProperties>
</file>